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, Kaiyang" userId="b75c2dfd-7087-4e6d-8294-e848e36bd412" providerId="ADAL" clId="{D74B7685-3265-40FF-85B8-51A8BE079AF4}"/>
    <pc:docChg chg="undo custSel addSld delSld modSld sldOrd">
      <pc:chgData name="Qian, Kaiyang" userId="b75c2dfd-7087-4e6d-8294-e848e36bd412" providerId="ADAL" clId="{D74B7685-3265-40FF-85B8-51A8BE079AF4}" dt="2025-06-19T06:15:05.768" v="908" actId="478"/>
      <pc:docMkLst>
        <pc:docMk/>
      </pc:docMkLst>
      <pc:sldChg chg="addSp delSp modSp mod modTransition delAnim modAnim">
        <pc:chgData name="Qian, Kaiyang" userId="b75c2dfd-7087-4e6d-8294-e848e36bd412" providerId="ADAL" clId="{D74B7685-3265-40FF-85B8-51A8BE079AF4}" dt="2025-06-19T06:15:05.768" v="908" actId="478"/>
        <pc:sldMkLst>
          <pc:docMk/>
          <pc:sldMk cId="3188209221" sldId="256"/>
        </pc:sldMkLst>
      </pc:sldChg>
      <pc:sldChg chg="addSp delSp modSp new mod modTransition delAnim modAnim">
        <pc:chgData name="Qian, Kaiyang" userId="b75c2dfd-7087-4e6d-8294-e848e36bd412" providerId="ADAL" clId="{D74B7685-3265-40FF-85B8-51A8BE079AF4}" dt="2025-06-19T06:07:03.494" v="899"/>
        <pc:sldMkLst>
          <pc:docMk/>
          <pc:sldMk cId="2011877305" sldId="257"/>
        </pc:sldMkLst>
      </pc:sldChg>
      <pc:sldChg chg="addSp delSp modSp new mod modTransition modAnim">
        <pc:chgData name="Qian, Kaiyang" userId="b75c2dfd-7087-4e6d-8294-e848e36bd412" providerId="ADAL" clId="{D74B7685-3265-40FF-85B8-51A8BE079AF4}" dt="2025-06-19T06:07:03.494" v="899"/>
        <pc:sldMkLst>
          <pc:docMk/>
          <pc:sldMk cId="1113204764" sldId="258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7:03.494" v="899"/>
        <pc:sldMkLst>
          <pc:docMk/>
          <pc:sldMk cId="786978140" sldId="259"/>
        </pc:sldMkLst>
      </pc:sldChg>
      <pc:sldChg chg="addSp delSp modSp new mod modTransition delAnim">
        <pc:chgData name="Qian, Kaiyang" userId="b75c2dfd-7087-4e6d-8294-e848e36bd412" providerId="ADAL" clId="{D74B7685-3265-40FF-85B8-51A8BE079AF4}" dt="2025-06-19T06:08:09.703" v="903"/>
        <pc:sldMkLst>
          <pc:docMk/>
          <pc:sldMk cId="3308120632" sldId="260"/>
        </pc:sldMkLst>
      </pc:sldChg>
      <pc:sldChg chg="addSp delSp modSp new mod modTransition">
        <pc:chgData name="Qian, Kaiyang" userId="b75c2dfd-7087-4e6d-8294-e848e36bd412" providerId="ADAL" clId="{D74B7685-3265-40FF-85B8-51A8BE079AF4}" dt="2025-06-19T06:10:18.376" v="904"/>
        <pc:sldMkLst>
          <pc:docMk/>
          <pc:sldMk cId="325099498" sldId="261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3330021717" sldId="262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944633281" sldId="263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7:03.494" v="899"/>
        <pc:sldMkLst>
          <pc:docMk/>
          <pc:sldMk cId="1456058371" sldId="264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321130743" sldId="265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884726785" sldId="266"/>
        </pc:sldMkLst>
      </pc:sldChg>
      <pc:sldChg chg="addSp delSp modSp new mod modTransition">
        <pc:chgData name="Qian, Kaiyang" userId="b75c2dfd-7087-4e6d-8294-e848e36bd412" providerId="ADAL" clId="{D74B7685-3265-40FF-85B8-51A8BE079AF4}" dt="2025-06-19T06:11:57.794" v="905"/>
        <pc:sldMkLst>
          <pc:docMk/>
          <pc:sldMk cId="4237502438" sldId="267"/>
        </pc:sldMkLst>
      </pc:sldChg>
      <pc:sldChg chg="addSp delSp modSp add mod ord modTransition">
        <pc:chgData name="Qian, Kaiyang" userId="b75c2dfd-7087-4e6d-8294-e848e36bd412" providerId="ADAL" clId="{D74B7685-3265-40FF-85B8-51A8BE079AF4}" dt="2025-06-19T06:04:53.200" v="898"/>
        <pc:sldMkLst>
          <pc:docMk/>
          <pc:sldMk cId="198184833" sldId="268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801058621" sldId="269"/>
        </pc:sldMkLst>
      </pc:sldChg>
      <pc:sldChg chg="addSp delSp modSp new mod modTransition">
        <pc:chgData name="Qian, Kaiyang" userId="b75c2dfd-7087-4e6d-8294-e848e36bd412" providerId="ADAL" clId="{D74B7685-3265-40FF-85B8-51A8BE079AF4}" dt="2025-06-19T06:13:04.997" v="907" actId="1076"/>
        <pc:sldMkLst>
          <pc:docMk/>
          <pc:sldMk cId="1942350054" sldId="270"/>
        </pc:sldMkLst>
      </pc:sldChg>
      <pc:sldChg chg="addSp delSp modSp new mod modTransition">
        <pc:chgData name="Qian, Kaiyang" userId="b75c2dfd-7087-4e6d-8294-e848e36bd412" providerId="ADAL" clId="{D74B7685-3265-40FF-85B8-51A8BE079AF4}" dt="2025-06-19T06:04:53.200" v="898"/>
        <pc:sldMkLst>
          <pc:docMk/>
          <pc:sldMk cId="4067182213" sldId="271"/>
        </pc:sldMkLst>
      </pc:sldChg>
      <pc:sldChg chg="new del">
        <pc:chgData name="Qian, Kaiyang" userId="b75c2dfd-7087-4e6d-8294-e848e36bd412" providerId="ADAL" clId="{D74B7685-3265-40FF-85B8-51A8BE079AF4}" dt="2025-06-19T06:00:44.504" v="884" actId="2696"/>
        <pc:sldMkLst>
          <pc:docMk/>
          <pc:sldMk cId="792073353" sldId="272"/>
        </pc:sldMkLst>
      </pc:sldChg>
      <pc:sldChg chg="new del">
        <pc:chgData name="Qian, Kaiyang" userId="b75c2dfd-7087-4e6d-8294-e848e36bd412" providerId="ADAL" clId="{D74B7685-3265-40FF-85B8-51A8BE079AF4}" dt="2025-06-19T06:00:46.717" v="885" actId="2696"/>
        <pc:sldMkLst>
          <pc:docMk/>
          <pc:sldMk cId="468376768" sldId="273"/>
        </pc:sldMkLst>
      </pc:sldChg>
    </pc:docChg>
  </pc:docChgLst>
  <pc:docChgLst>
    <pc:chgData name="Qian, Kaiyang" userId="b75c2dfd-7087-4e6d-8294-e848e36bd412" providerId="ADAL" clId="{E53DFDB7-3F2B-4A7B-A399-369D1EE68F4F}"/>
    <pc:docChg chg="custSel modSld">
      <pc:chgData name="Qian, Kaiyang" userId="b75c2dfd-7087-4e6d-8294-e848e36bd412" providerId="ADAL" clId="{E53DFDB7-3F2B-4A7B-A399-369D1EE68F4F}" dt="2025-10-21T03:13:15.829" v="2" actId="478"/>
      <pc:docMkLst>
        <pc:docMk/>
      </pc:docMkLst>
      <pc:sldChg chg="delSp mod">
        <pc:chgData name="Qian, Kaiyang" userId="b75c2dfd-7087-4e6d-8294-e848e36bd412" providerId="ADAL" clId="{E53DFDB7-3F2B-4A7B-A399-369D1EE68F4F}" dt="2025-10-21T03:13:15.829" v="2" actId="478"/>
        <pc:sldMkLst>
          <pc:docMk/>
          <pc:sldMk cId="2011877305" sldId="257"/>
        </pc:sldMkLst>
        <pc:inkChg chg="del">
          <ac:chgData name="Qian, Kaiyang" userId="b75c2dfd-7087-4e6d-8294-e848e36bd412" providerId="ADAL" clId="{E53DFDB7-3F2B-4A7B-A399-369D1EE68F4F}" dt="2025-10-21T03:13:12.789" v="0" actId="478"/>
          <ac:inkMkLst>
            <pc:docMk/>
            <pc:sldMk cId="2011877305" sldId="257"/>
            <ac:inkMk id="6" creationId="{D4795721-2058-4C26-0099-514F767EC7E7}"/>
          </ac:inkMkLst>
        </pc:inkChg>
        <pc:inkChg chg="del">
          <ac:chgData name="Qian, Kaiyang" userId="b75c2dfd-7087-4e6d-8294-e848e36bd412" providerId="ADAL" clId="{E53DFDB7-3F2B-4A7B-A399-369D1EE68F4F}" dt="2025-10-21T03:13:13.890" v="1" actId="478"/>
          <ac:inkMkLst>
            <pc:docMk/>
            <pc:sldMk cId="2011877305" sldId="257"/>
            <ac:inkMk id="9" creationId="{FC7EF505-F4E4-6441-807B-1849DF6B6E13}"/>
          </ac:inkMkLst>
        </pc:inkChg>
        <pc:inkChg chg="del">
          <ac:chgData name="Qian, Kaiyang" userId="b75c2dfd-7087-4e6d-8294-e848e36bd412" providerId="ADAL" clId="{E53DFDB7-3F2B-4A7B-A399-369D1EE68F4F}" dt="2025-10-21T03:13:15.829" v="2" actId="478"/>
          <ac:inkMkLst>
            <pc:docMk/>
            <pc:sldMk cId="2011877305" sldId="257"/>
            <ac:inkMk id="11" creationId="{D5D546D3-C930-B7F7-E2D8-D1A4ACEC9992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FB2A-09AD-D7BF-A483-3F07E27B1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278D5-0B1F-15CD-D7B6-0A4F9861F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064C9-3275-F08E-1BCE-9A1D3996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32E1-73E7-3D1C-A751-5D0A4C9A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CA71F-40F7-66EB-24E9-38DCDD2C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8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0641-5A44-B61E-28C8-C7D64CEE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F11B4-4DB2-9E13-A050-22CC27A8D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EC7A0-DDAC-05E6-A132-70DE8743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B5E3-C39C-EFFE-BAD2-4C8AC0D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B2127-6223-57FA-404F-96A58A56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4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20DAD-1FBB-8294-9CB0-0C65AD9A6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4A919-58E3-92B6-0307-3ED693E47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C290-244C-C34D-C67A-43AD5099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CFF6A-8FAC-A5C5-8FE9-FD608480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705AF-75E6-228F-95C5-88358776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1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6007-2782-086A-2011-113C34F4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4D001-56B6-44D5-F085-F9994F038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731DF-130F-D9ED-E98F-6C232B51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5FA5F-BCCE-9E8A-2815-B9FA6A3C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08F0-9ECD-1208-D3D1-45AAC4DD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5EAC-ACFF-C8B0-5238-5F3753B1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691C1-6AD5-7955-2598-AA40FAED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15F4E-3CC4-282C-965B-1235927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A203-6163-7AF8-EF66-EF19C1F0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3FC67-CBBA-4AA4-FA36-B1ABDE35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2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0ADE-9133-5E9F-26A7-2438913A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B6B7-3154-EEE4-6B2E-CC9ABCFDF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75EDD-53E7-16C0-3ED7-A26C32CCE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E1C09-0AFA-4792-2AA0-C6A55B6A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5E9FC-AC75-11CE-32F3-5FECC62D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891E-7E45-8BA8-0154-22B7F56D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E4F2-AD02-2ACD-56C2-51DEF7F0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4F8BD-0445-2E72-67B4-D233AB85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5F6FC-ED26-9EFE-6431-DA1D9745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728F-0B9E-0AB5-3AD2-17F31EB92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6DE6B-7E42-C2F5-EBE6-2F07E971D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A4ECC-AF71-B950-ED70-1BC0D66A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D88F8-A648-E03C-045A-C840662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BF00F-932F-A16E-A6AF-976BA990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E267-F403-CC5D-B136-219CDB5C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6A30F-3EFC-C8C1-941B-95D02723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9A2CD-54AF-28E4-823F-68ADDD34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DDA3D-3209-D73D-260C-3A33C975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35F3D-7893-59FA-1072-B6058D68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EC58A-42D2-B7D5-0316-04BE5B0D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A9B3-5410-3661-1999-1F2D42CB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4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827D-532A-3B18-86E1-D8A655AB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F6ACD-F035-40A5-A526-F9E563B0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200FF-B6A3-A3F0-3147-2EA8AF1E5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3040-F61D-578F-9F49-EB306354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28BAA-3F51-BC0D-8D98-67C1BBD9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C39A-A9C8-CE59-F764-24515171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9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CCCB-77D1-6DF9-94CD-0A6A2749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B651E-731A-FD21-680D-EBE197F4A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85CA-001C-C14F-7F31-2BB1D747F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F741F-B0FE-2CD4-E91A-DFAD6B8C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48F09-48DE-FB06-AD6F-676AB8B7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9A198-5BEC-1E28-4B2F-FD9B1F597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5309E-CCE6-FC2A-7557-01542B59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A2276-441D-3BD4-F0A3-4479A4CDD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B3EB-DD3D-6A72-2449-75B4B1544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488D5A-DC15-4893-BF68-3BE1C443FB30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8F667-7F1E-17BE-696F-F6D8E2BC7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879B9-8FB9-75C0-B753-7FE88AA0B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35268B-D527-4F0C-BD81-FCEB250A8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9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55C9-9356-3041-58F4-B911CF541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06/19</a:t>
            </a:r>
          </a:p>
        </p:txBody>
      </p:sp>
    </p:spTree>
    <p:extLst>
      <p:ext uri="{BB962C8B-B14F-4D97-AF65-F5344CB8AC3E}">
        <p14:creationId xmlns:p14="http://schemas.microsoft.com/office/powerpoint/2010/main" val="31882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"/>
    </mc:Choice>
    <mc:Fallback xmlns="">
      <p:transition spd="slow" advTm="347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EA48-1254-578E-8C98-03B09C72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altLang="zh-CN" dirty="0" err="1"/>
              <a:t>trunk_total_rotation_deg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3BC5C-E689-DF77-C4B2-FF2EC4AB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255" y="3528250"/>
            <a:ext cx="10515600" cy="19527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43B12-53CC-FCCD-76F0-BF817327DC6E}"/>
              </a:ext>
            </a:extLst>
          </p:cNvPr>
          <p:cNvSpPr txBox="1"/>
          <p:nvPr/>
        </p:nvSpPr>
        <p:spPr>
          <a:xfrm>
            <a:off x="868261" y="2428612"/>
            <a:ext cx="772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trunk_total_rotation_deg</a:t>
            </a:r>
            <a:r>
              <a:rPr lang="en-US" sz="2400" dirty="0"/>
              <a:t>  : total trunk rotation in degrees</a:t>
            </a:r>
          </a:p>
        </p:txBody>
      </p:sp>
    </p:spTree>
    <p:extLst>
      <p:ext uri="{BB962C8B-B14F-4D97-AF65-F5344CB8AC3E}">
        <p14:creationId xmlns:p14="http://schemas.microsoft.com/office/powerpoint/2010/main" val="32113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9B18-F7C0-420B-2B92-ECDEF16AB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81235"/>
            <a:ext cx="10515600" cy="1325563"/>
          </a:xfrm>
        </p:spPr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dirty="0" err="1"/>
              <a:t>trunk_avg_ang_vel</a:t>
            </a:r>
            <a:r>
              <a:rPr lang="en-US" dirty="0"/>
              <a:t> 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D5381-D4E8-513B-581A-4E87ED849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44" y="3238150"/>
            <a:ext cx="7983215" cy="3237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C18DB-BD69-9F3D-79A8-DF95FC92266E}"/>
              </a:ext>
            </a:extLst>
          </p:cNvPr>
          <p:cNvSpPr txBox="1"/>
          <p:nvPr/>
        </p:nvSpPr>
        <p:spPr>
          <a:xfrm>
            <a:off x="8635765" y="398732"/>
            <a:ext cx="344368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Control vs. PD On-Med shows a significant difference, suggesting that medication influences trunk movement velocity.</a:t>
            </a:r>
          </a:p>
          <a:p>
            <a:endParaRPr lang="en-US" dirty="0"/>
          </a:p>
          <a:p>
            <a:r>
              <a:rPr lang="en-US" dirty="0"/>
              <a:t>PD Off-Med significantly differs from both PD On-Med and PD </a:t>
            </a:r>
            <a:r>
              <a:rPr lang="en-US" dirty="0" err="1"/>
              <a:t>On-Med+DBS</a:t>
            </a:r>
            <a:r>
              <a:rPr lang="en-US" dirty="0"/>
              <a:t>, indicating treatment effects (either medication or DBS) impact trunk angular velocity.</a:t>
            </a:r>
          </a:p>
          <a:p>
            <a:endParaRPr lang="en-US" dirty="0"/>
          </a:p>
          <a:p>
            <a:r>
              <a:rPr lang="en-US" dirty="0"/>
              <a:t>No significant difference between PD On-Med and PD </a:t>
            </a:r>
            <a:r>
              <a:rPr lang="en-US" dirty="0" err="1"/>
              <a:t>On-Med+DBS</a:t>
            </a:r>
            <a:r>
              <a:rPr lang="en-US" dirty="0"/>
              <a:t>, implying similar effects from both treatment types in this metric.</a:t>
            </a:r>
          </a:p>
          <a:p>
            <a:endParaRPr lang="en-US" dirty="0"/>
          </a:p>
          <a:p>
            <a:r>
              <a:rPr lang="en-US" dirty="0"/>
              <a:t>Control vs. PD Off-Med is close to significant (p = 0.0631), but doesn’t pass the corrected threshold.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74692-1C43-3B88-C97E-EA624189A224}"/>
              </a:ext>
            </a:extLst>
          </p:cNvPr>
          <p:cNvSpPr txBox="1"/>
          <p:nvPr/>
        </p:nvSpPr>
        <p:spPr>
          <a:xfrm>
            <a:off x="576319" y="1939721"/>
            <a:ext cx="769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feature </a:t>
            </a:r>
            <a:r>
              <a:rPr lang="en-US" dirty="0" err="1"/>
              <a:t>trunk_avg_ang_vel</a:t>
            </a:r>
            <a:r>
              <a:rPr lang="en-US" dirty="0"/>
              <a:t> refers to the average angular velocity of the trunk, which reflects how quickly the torso rotates or moves during a task (measured in degrees/second or radians/second).</a:t>
            </a:r>
          </a:p>
        </p:txBody>
      </p:sp>
    </p:spTree>
    <p:extLst>
      <p:ext uri="{BB962C8B-B14F-4D97-AF65-F5344CB8AC3E}">
        <p14:creationId xmlns:p14="http://schemas.microsoft.com/office/powerpoint/2010/main" val="8847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FE67B-7C03-D6AC-83F0-646D3395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0C6CF-8248-47FC-3E0C-874F909E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81235"/>
            <a:ext cx="10515600" cy="1325563"/>
          </a:xfrm>
        </p:spPr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dirty="0" err="1"/>
              <a:t>trunk_peak_ang_vel</a:t>
            </a:r>
            <a:r>
              <a:rPr lang="en-US" dirty="0"/>
              <a:t> </a:t>
            </a:r>
            <a:r>
              <a:rPr lang="en-US" altLang="zh-CN" dirty="0"/>
              <a:t>’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A4BAB-BD37-4B42-CC47-EEADD21B5148}"/>
              </a:ext>
            </a:extLst>
          </p:cNvPr>
          <p:cNvSpPr txBox="1"/>
          <p:nvPr/>
        </p:nvSpPr>
        <p:spPr>
          <a:xfrm>
            <a:off x="8627376" y="511983"/>
            <a:ext cx="3443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Control vs. PD On-Med and PD Off-Med vs. PD On-Med are statistically significant. This suggests that medication has a measurable effect on the peak angular velocity of the trunk.</a:t>
            </a:r>
          </a:p>
          <a:p>
            <a:endParaRPr lang="en-US" dirty="0"/>
          </a:p>
          <a:p>
            <a:r>
              <a:rPr lang="en-US" dirty="0"/>
              <a:t>However, no significant differences were observed between Control and PD Off-Med, or between On-Med and DBS, indicating that:</a:t>
            </a:r>
          </a:p>
          <a:p>
            <a:r>
              <a:rPr lang="en-US" dirty="0"/>
              <a:t>Trunk peak angular velocity may not differentiate untreated PD from healthy individuals.</a:t>
            </a:r>
          </a:p>
          <a:p>
            <a:r>
              <a:rPr lang="en-US" dirty="0"/>
              <a:t>DBS and medication may produce similar effects on this feature.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419D6-7316-5A52-2BC8-C380D7E4F3AE}"/>
              </a:ext>
            </a:extLst>
          </p:cNvPr>
          <p:cNvSpPr txBox="1"/>
          <p:nvPr/>
        </p:nvSpPr>
        <p:spPr>
          <a:xfrm>
            <a:off x="521985" y="1900144"/>
            <a:ext cx="7695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feature </a:t>
            </a:r>
            <a:r>
              <a:rPr lang="en-US" dirty="0" err="1"/>
              <a:t>trunk_peak_ang_vel</a:t>
            </a:r>
            <a:r>
              <a:rPr lang="en-US" dirty="0"/>
              <a:t> represents the peak (maximum) angular velocity of the trunk — how fast the trunk rotated at its highest speed during movement.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50CDA-FA77-F60A-37C0-AEF8E276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5" y="3116821"/>
            <a:ext cx="7804283" cy="33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91F4-7602-21D0-E2D8-96637F34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8" y="130233"/>
            <a:ext cx="10515600" cy="1325563"/>
          </a:xfrm>
        </p:spPr>
        <p:txBody>
          <a:bodyPr/>
          <a:lstStyle/>
          <a:p>
            <a:r>
              <a:rPr lang="en-US" dirty="0"/>
              <a:t>Model Summary: Final 4-Class Random Forest (2D Features)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69142-250E-1446-C7F7-5260F9B2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3309" y="1388378"/>
            <a:ext cx="4872789" cy="53941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DDAFE-9F04-DFDC-D0FD-4FB04FF04425}"/>
              </a:ext>
            </a:extLst>
          </p:cNvPr>
          <p:cNvSpPr txBox="1"/>
          <p:nvPr/>
        </p:nvSpPr>
        <p:spPr>
          <a:xfrm>
            <a:off x="6371440" y="1514212"/>
            <a:ext cx="41231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Setup:</a:t>
            </a:r>
          </a:p>
          <a:p>
            <a:r>
              <a:rPr lang="en-US" dirty="0"/>
              <a:t>Target classes (Subgroups):</a:t>
            </a:r>
          </a:p>
          <a:p>
            <a:r>
              <a:rPr lang="en-US" dirty="0"/>
              <a:t>Control: 410</a:t>
            </a:r>
          </a:p>
          <a:p>
            <a:r>
              <a:rPr lang="en-US" dirty="0" err="1"/>
              <a:t>PD_On_Med_No_DBS</a:t>
            </a:r>
            <a:r>
              <a:rPr lang="en-US" dirty="0"/>
              <a:t>: 248</a:t>
            </a:r>
          </a:p>
          <a:p>
            <a:r>
              <a:rPr lang="en-US" dirty="0" err="1"/>
              <a:t>PD_Off_Med_No_DBS</a:t>
            </a:r>
            <a:r>
              <a:rPr lang="en-US" dirty="0"/>
              <a:t>: 76</a:t>
            </a:r>
          </a:p>
          <a:p>
            <a:r>
              <a:rPr lang="en-US" dirty="0" err="1"/>
              <a:t>PD_On_Med_DBS_On</a:t>
            </a:r>
            <a:r>
              <a:rPr lang="en-US" dirty="0"/>
              <a:t>: 74</a:t>
            </a:r>
          </a:p>
          <a:p>
            <a:r>
              <a:rPr lang="en-US" dirty="0"/>
              <a:t>Features used (8 kinematic variables):</a:t>
            </a:r>
          </a:p>
          <a:p>
            <a:r>
              <a:rPr lang="en-US" dirty="0" err="1"/>
              <a:t>duration_sec</a:t>
            </a:r>
            <a:r>
              <a:rPr lang="en-US" dirty="0"/>
              <a:t>, </a:t>
            </a:r>
            <a:r>
              <a:rPr lang="en-US" dirty="0" err="1"/>
              <a:t>pelvis_path_length</a:t>
            </a:r>
            <a:r>
              <a:rPr lang="en-US" dirty="0"/>
              <a:t>, </a:t>
            </a:r>
            <a:r>
              <a:rPr lang="en-US" dirty="0" err="1"/>
              <a:t>pelvis_peak_speed</a:t>
            </a:r>
            <a:r>
              <a:rPr lang="en-US" dirty="0"/>
              <a:t>,</a:t>
            </a:r>
          </a:p>
          <a:p>
            <a:r>
              <a:rPr lang="en-US" dirty="0" err="1"/>
              <a:t>pelvis_avg_accel_mag</a:t>
            </a:r>
            <a:r>
              <a:rPr lang="en-US" dirty="0"/>
              <a:t>, </a:t>
            </a:r>
            <a:r>
              <a:rPr lang="en-US" dirty="0" err="1"/>
              <a:t>pelvis_avg_jerk_mag</a:t>
            </a:r>
            <a:r>
              <a:rPr lang="en-US" dirty="0"/>
              <a:t>,</a:t>
            </a:r>
          </a:p>
          <a:p>
            <a:r>
              <a:rPr lang="en-US" dirty="0" err="1"/>
              <a:t>trunk_total_rotation_deg</a:t>
            </a:r>
            <a:r>
              <a:rPr lang="en-US" dirty="0"/>
              <a:t>, </a:t>
            </a:r>
            <a:r>
              <a:rPr lang="en-US" dirty="0" err="1"/>
              <a:t>trunk_avg_ang_vel</a:t>
            </a:r>
            <a:r>
              <a:rPr lang="en-US" dirty="0"/>
              <a:t>, </a:t>
            </a:r>
            <a:r>
              <a:rPr lang="en-US" dirty="0" err="1"/>
              <a:t>trunk_peak_ang_vel</a:t>
            </a:r>
            <a:endParaRPr lang="en-US" dirty="0"/>
          </a:p>
          <a:p>
            <a:r>
              <a:rPr lang="en-US" dirty="0"/>
              <a:t>Model: </a:t>
            </a:r>
            <a:r>
              <a:rPr lang="en-US" dirty="0" err="1"/>
              <a:t>RandomForestClassifier</a:t>
            </a:r>
            <a:r>
              <a:rPr lang="en-US" dirty="0"/>
              <a:t> with </a:t>
            </a:r>
            <a:r>
              <a:rPr lang="en-US" dirty="0" err="1"/>
              <a:t>class_weight</a:t>
            </a:r>
            <a:r>
              <a:rPr lang="en-US" dirty="0"/>
              <a:t>='balanced'</a:t>
            </a:r>
          </a:p>
          <a:p>
            <a:r>
              <a:rPr lang="en-US" dirty="0"/>
              <a:t>Train/Test split: 70/30 with stratification</a:t>
            </a:r>
          </a:p>
          <a:p>
            <a:r>
              <a:rPr lang="en-US" dirty="0"/>
              <a:t>Scaler: </a:t>
            </a:r>
            <a:r>
              <a:rPr lang="en-US" dirty="0" err="1"/>
              <a:t>StandardScaler</a:t>
            </a: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E11159C-15FF-B2EF-EC12-F504B3593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75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6"/>
    </mc:Choice>
    <mc:Fallback xmlns="">
      <p:transition spd="slow" advTm="2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8E08-4DA1-1429-04F1-95F32D53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Summary: Final 4-Class Random Forest (2D Features)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E423272-FB13-0422-C7FC-C744F0044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775" y="1746630"/>
            <a:ext cx="4478843" cy="50498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316D7-A1F6-4D65-3CC8-6DBB351E26DB}"/>
              </a:ext>
            </a:extLst>
          </p:cNvPr>
          <p:cNvSpPr txBox="1"/>
          <p:nvPr/>
        </p:nvSpPr>
        <p:spPr>
          <a:xfrm>
            <a:off x="5645791" y="1593907"/>
            <a:ext cx="55954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</a:p>
          <a:p>
            <a:r>
              <a:rPr lang="en-US" dirty="0"/>
              <a:t>Strengths:</a:t>
            </a:r>
          </a:p>
          <a:p>
            <a:r>
              <a:rPr lang="en-US" dirty="0"/>
              <a:t>The model performs best on the Control group (F1 = 0.65), likely due to higher class size and clearer feature separation.</a:t>
            </a:r>
          </a:p>
          <a:p>
            <a:r>
              <a:rPr lang="en-US" dirty="0"/>
              <a:t>Basic treatment condition (On medication, no DBS) has some recognition (F1 = 0.27).</a:t>
            </a:r>
          </a:p>
          <a:p>
            <a:r>
              <a:rPr lang="en-US" dirty="0"/>
              <a:t>Weaknesses:</a:t>
            </a:r>
          </a:p>
          <a:p>
            <a:r>
              <a:rPr lang="en-US" dirty="0"/>
              <a:t>Model fails to distinguish between the two smaller PD subgroups:</a:t>
            </a:r>
          </a:p>
          <a:p>
            <a:r>
              <a:rPr lang="en-US" dirty="0" err="1"/>
              <a:t>PD_Off_Med_No_DBS</a:t>
            </a:r>
            <a:r>
              <a:rPr lang="en-US" dirty="0"/>
              <a:t> and </a:t>
            </a:r>
            <a:r>
              <a:rPr lang="en-US" dirty="0" err="1"/>
              <a:t>PD_On_Med_DBS_On</a:t>
            </a:r>
            <a:r>
              <a:rPr lang="en-US" dirty="0"/>
              <a:t> both have near-zero F1-scores.</a:t>
            </a:r>
          </a:p>
          <a:p>
            <a:endParaRPr lang="en-US" dirty="0"/>
          </a:p>
          <a:p>
            <a:r>
              <a:rPr lang="en-US" dirty="0"/>
              <a:t>This is likely due to:</a:t>
            </a:r>
          </a:p>
          <a:p>
            <a:r>
              <a:rPr lang="en-US" dirty="0"/>
              <a:t>Class imbalance (410 vs 74/76)</a:t>
            </a:r>
          </a:p>
          <a:p>
            <a:r>
              <a:rPr lang="en-US" dirty="0"/>
              <a:t>Overlapping features (2D kinematics may not be expressive enough for subtle PD treatment effects)</a:t>
            </a:r>
          </a:p>
          <a:p>
            <a:r>
              <a:rPr lang="en-US" dirty="0"/>
              <a:t>Possibly too few samples in smaller subgroups for reliable learning</a:t>
            </a:r>
          </a:p>
        </p:txBody>
      </p:sp>
    </p:spTree>
    <p:extLst>
      <p:ext uri="{BB962C8B-B14F-4D97-AF65-F5344CB8AC3E}">
        <p14:creationId xmlns:p14="http://schemas.microsoft.com/office/powerpoint/2010/main" val="80105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4C3D-876A-DAE1-2193-0E35097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70" y="3609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Model: PD On-Med vs. PD Off-Med (No DBS) using 2D Features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EA6289-994D-B812-9EB3-A9E281660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9398" y="1377389"/>
            <a:ext cx="5222113" cy="548061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08D648-1C23-0E11-AED1-D6B3D0649DDC}"/>
              </a:ext>
            </a:extLst>
          </p:cNvPr>
          <p:cNvSpPr txBox="1"/>
          <p:nvPr/>
        </p:nvSpPr>
        <p:spPr>
          <a:xfrm>
            <a:off x="6157145" y="1742310"/>
            <a:ext cx="55954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Setup:</a:t>
            </a:r>
          </a:p>
          <a:p>
            <a:r>
              <a:rPr lang="en-US" dirty="0"/>
              <a:t>Classes:</a:t>
            </a:r>
          </a:p>
          <a:p>
            <a:pPr lvl="1"/>
            <a:r>
              <a:rPr lang="en-US" dirty="0"/>
              <a:t>On medication (248 samples)</a:t>
            </a:r>
          </a:p>
          <a:p>
            <a:pPr lvl="1"/>
            <a:r>
              <a:rPr lang="en-US" dirty="0"/>
              <a:t>Off medication (76 samples)</a:t>
            </a:r>
          </a:p>
          <a:p>
            <a:pPr lvl="1"/>
            <a:endParaRPr lang="en-US" dirty="0"/>
          </a:p>
          <a:p>
            <a:r>
              <a:rPr lang="en-US" dirty="0"/>
              <a:t>Turn type: </a:t>
            </a:r>
            <a:r>
              <a:rPr lang="en-US" dirty="0" err="1"/>
              <a:t>pivot_turn</a:t>
            </a:r>
            <a:r>
              <a:rPr lang="en-US" dirty="0"/>
              <a:t> at 90_degrees</a:t>
            </a:r>
          </a:p>
          <a:p>
            <a:endParaRPr lang="en-US" dirty="0"/>
          </a:p>
          <a:p>
            <a:r>
              <a:rPr lang="en-US" dirty="0" err="1"/>
              <a:t>Undersampling</a:t>
            </a:r>
            <a:r>
              <a:rPr lang="en-US" dirty="0"/>
              <a:t>: Training set balanced to 53 samples per class</a:t>
            </a:r>
          </a:p>
          <a:p>
            <a:endParaRPr lang="en-US" dirty="0"/>
          </a:p>
          <a:p>
            <a:r>
              <a:rPr lang="en-US" dirty="0"/>
              <a:t>Features used: 2D feature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classifier struggles to </a:t>
            </a:r>
            <a:r>
              <a:rPr lang="en-US" b="1" dirty="0"/>
              <a:t>confidently identify Off-Med patients</a:t>
            </a:r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CC1BD96-7AD1-F702-A4D1-942F30B0E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90836" y="400446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23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8"/>
    </mc:Choice>
    <mc:Fallback xmlns="">
      <p:transition spd="slow" advTm="3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A68C-12D3-2CF2-7CB2-F86687D4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F58-45CA-3FD7-3386-81834C88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58" y="1661326"/>
            <a:ext cx="10515600" cy="49395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this binary classification task, we used a subset of 8 kinematic 2D features. While the model achieved moderate performance, the limited feature set may not fully capture the subtle movement differences between the On-medication and Off-medication states.</a:t>
            </a:r>
          </a:p>
          <a:p>
            <a:r>
              <a:rPr lang="en-US" dirty="0"/>
              <a:t>To improve classification performance, it would be valuable to experiment with a broader set of 2D features, such as </a:t>
            </a:r>
            <a:r>
              <a:rPr lang="en-US" dirty="0" err="1"/>
              <a:t>pelvis_displacement</a:t>
            </a:r>
            <a:r>
              <a:rPr lang="en-US" dirty="0"/>
              <a:t>, </a:t>
            </a:r>
            <a:r>
              <a:rPr lang="en-US" dirty="0" err="1"/>
              <a:t>pelvis_avg_speed</a:t>
            </a:r>
            <a:r>
              <a:rPr lang="en-US" dirty="0"/>
              <a:t>, or bounding box metrics like </a:t>
            </a:r>
            <a:r>
              <a:rPr lang="en-US" dirty="0" err="1"/>
              <a:t>bbox_width</a:t>
            </a:r>
            <a:r>
              <a:rPr lang="en-US" dirty="0"/>
              <a:t>, </a:t>
            </a:r>
            <a:r>
              <a:rPr lang="en-US" dirty="0" err="1"/>
              <a:t>bbox_area</a:t>
            </a:r>
            <a:r>
              <a:rPr lang="en-US" dirty="0"/>
              <a:t>, etc., as originally available.</a:t>
            </a:r>
          </a:p>
          <a:p>
            <a:r>
              <a:rPr lang="en-US" dirty="0"/>
              <a:t>Interestingly, this aligns with our Kruskal-Wallis statistical tests, where </a:t>
            </a:r>
            <a:r>
              <a:rPr lang="en-US" dirty="0">
                <a:solidFill>
                  <a:srgbClr val="FF0000"/>
                </a:solidFill>
              </a:rPr>
              <a:t>many pairwise comparisons between the On-med and Off-med groups were not statistically significant</a:t>
            </a:r>
            <a:r>
              <a:rPr lang="en-US" dirty="0"/>
              <a:t>. This suggests that the underlying kinematic differences between the two medication states may be limited or subtle, making both classification and statistical separation challenging — and emphasizing the need for more sensitive or high-dimensional features.</a:t>
            </a:r>
          </a:p>
          <a:p>
            <a:r>
              <a:rPr lang="en-US" dirty="0"/>
              <a:t>Additionally, in this analysis we only considered data from 90-degree pivot turns, which represents just a portion of the full dataset. The dataset also includes many other combinations of turning types and angles (e.g., 135°, 180°, step turns), which were excluded here. Incorporating diverse turn types and angles in future models may enrich the movement patterns and improve classification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8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22A4-AFA3-E627-459E-E4FC4841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Subdata</a:t>
            </a:r>
            <a:r>
              <a:rPr lang="en-US" dirty="0"/>
              <a:t> : 90 degree pivot turn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A4A1B-795B-CA02-63AC-5264C745F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1584" y="1859552"/>
            <a:ext cx="624648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413D2-704B-46C2-3767-AF596333C383}"/>
              </a:ext>
            </a:extLst>
          </p:cNvPr>
          <p:cNvSpPr txBox="1"/>
          <p:nvPr/>
        </p:nvSpPr>
        <p:spPr>
          <a:xfrm>
            <a:off x="7524926" y="1859552"/>
            <a:ext cx="353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: we use 90_degree , </a:t>
            </a:r>
            <a:r>
              <a:rPr lang="en-US" dirty="0" err="1"/>
              <a:t>pivot_turn</a:t>
            </a:r>
            <a:r>
              <a:rPr lang="en-US" dirty="0"/>
              <a:t> dataset to build our model.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4F12E9-DDAC-7AEB-B17A-EF251496C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24" y="3851069"/>
            <a:ext cx="4960312" cy="2228024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7ECD532-AD80-9444-19CE-4464A9026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18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7"/>
    </mc:Choice>
    <mc:Fallback xmlns="">
      <p:transition spd="slow" advTm="1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D49C-6EEB-0B75-2AEB-1D9A651F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Kruskal-Wallis Test on 2D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7AA114-202C-011C-2532-69EA44E41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7329" y="1640875"/>
            <a:ext cx="7505557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Define the lists of features to test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kinematic_features_2d = [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duration_sec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pelvis_path_length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pelvis_peak_speed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pelvis_avg_accel_mag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pelvis_avg_jerk_mag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trunk_total_rotation_deg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trunk_avg_ang_vel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trunk_peak_ang_vel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19FBB-9B98-3763-BB99-E0C0F1AB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12" y="3598919"/>
            <a:ext cx="7086600" cy="2893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16DD5-0C2E-24D4-C0AD-AD3A4EA1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136" y="4450181"/>
            <a:ext cx="4289114" cy="1926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70BA9-C988-D289-8AFA-190DD48A0502}"/>
              </a:ext>
            </a:extLst>
          </p:cNvPr>
          <p:cNvSpPr txBox="1"/>
          <p:nvPr/>
        </p:nvSpPr>
        <p:spPr>
          <a:xfrm>
            <a:off x="7902886" y="2860255"/>
            <a:ext cx="3825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applied the </a:t>
            </a:r>
            <a:r>
              <a:rPr lang="en-US" b="1" dirty="0"/>
              <a:t>Kruskal-Wallis test</a:t>
            </a:r>
            <a:r>
              <a:rPr lang="en-US" dirty="0"/>
              <a:t> to assess whether there are statistically significant differences among the </a:t>
            </a:r>
            <a:r>
              <a:rPr lang="en-US" b="1" dirty="0"/>
              <a:t>four subgroups</a:t>
            </a:r>
            <a:r>
              <a:rPr lang="en-US" dirty="0"/>
              <a:t> in our dataset: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973EAAA-B8E8-332C-B6FB-09D1E3EFA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32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12"/>
    </mc:Choice>
    <mc:Fallback xmlns="">
      <p:transition spd="slow" advTm="24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43D-99FC-CDB2-310C-A4A96345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39996"/>
            <a:ext cx="10515600" cy="1325563"/>
          </a:xfrm>
        </p:spPr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 : ‘</a:t>
            </a:r>
            <a:r>
              <a:rPr lang="en-US" altLang="zh-CN" dirty="0" err="1"/>
              <a:t>duration_sec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705F-8F67-60C6-4C95-3B389E1E1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456" y="3228728"/>
            <a:ext cx="7319871" cy="32811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62D4A-259D-9371-6B47-8825954CD698}"/>
              </a:ext>
            </a:extLst>
          </p:cNvPr>
          <p:cNvSpPr txBox="1"/>
          <p:nvPr/>
        </p:nvSpPr>
        <p:spPr>
          <a:xfrm>
            <a:off x="-58723" y="1342740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overall p-value = 0.0000</a:t>
            </a:r>
            <a:r>
              <a:rPr lang="en-US" dirty="0"/>
              <a:t>, indicating a </a:t>
            </a:r>
            <a:r>
              <a:rPr lang="en-US" b="1" dirty="0"/>
              <a:t>significant difference</a:t>
            </a:r>
            <a:r>
              <a:rPr lang="en-US" dirty="0"/>
              <a:t> exists between at least one pair of subgroups.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57F82-F707-9484-390A-BAC7D68E94AF}"/>
              </a:ext>
            </a:extLst>
          </p:cNvPr>
          <p:cNvSpPr txBox="1"/>
          <p:nvPr/>
        </p:nvSpPr>
        <p:spPr>
          <a:xfrm>
            <a:off x="3427860" y="1307705"/>
            <a:ext cx="4490771" cy="17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multiple pairwise comparisons were made (6 in total), we applied the </a:t>
            </a:r>
            <a:r>
              <a:rPr lang="en-US" b="1" dirty="0"/>
              <a:t>Bonferroni correction</a:t>
            </a:r>
            <a:r>
              <a:rPr lang="en-US" dirty="0"/>
              <a:t> to control for </a:t>
            </a:r>
            <a:r>
              <a:rPr lang="en-US" b="1" dirty="0"/>
              <a:t>Type I error.</a:t>
            </a:r>
          </a:p>
          <a:p>
            <a:r>
              <a:rPr lang="en-US" dirty="0" err="1"/>
              <a:t>corrected_p_value</a:t>
            </a:r>
            <a:r>
              <a:rPr lang="en-US" dirty="0"/>
              <a:t> = 0.05 / 6 = 0.0083</a:t>
            </a:r>
          </a:p>
          <a:p>
            <a:r>
              <a:rPr lang="en-US" dirty="0"/>
              <a:t>Only p-values </a:t>
            </a:r>
            <a:r>
              <a:rPr lang="en-US" b="1" dirty="0"/>
              <a:t>below 0.0083</a:t>
            </a:r>
            <a:r>
              <a:rPr lang="en-US" dirty="0"/>
              <a:t> are considered </a:t>
            </a:r>
            <a:r>
              <a:rPr lang="en-US" b="1" dirty="0"/>
              <a:t>statistically significant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51AC5-9351-3371-1ED6-F3F142C53740}"/>
              </a:ext>
            </a:extLst>
          </p:cNvPr>
          <p:cNvSpPr txBox="1"/>
          <p:nvPr/>
        </p:nvSpPr>
        <p:spPr>
          <a:xfrm>
            <a:off x="7968525" y="1441138"/>
            <a:ext cx="38505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Bonferroni correction</a:t>
            </a:r>
            <a:r>
              <a:rPr lang="en-US" dirty="0"/>
              <a:t> is a method used to reduce the chance of getting false positives (</a:t>
            </a:r>
            <a:r>
              <a:rPr lang="en-US" b="1" dirty="0"/>
              <a:t>Type I errors</a:t>
            </a:r>
            <a:r>
              <a:rPr lang="en-US" dirty="0"/>
              <a:t>) when performing </a:t>
            </a:r>
            <a:r>
              <a:rPr lang="en-US" b="1" dirty="0"/>
              <a:t>multiple statistical tests</a:t>
            </a:r>
            <a:r>
              <a:rPr lang="en-US" dirty="0"/>
              <a:t>. It does this by adjusting the significance level (α):</a:t>
            </a:r>
          </a:p>
          <a:p>
            <a:r>
              <a:rPr lang="en-US" dirty="0"/>
              <a:t>corrected α=0.05/number of comparisons.​ So if you run 6 pairwise tests, the new threshold becomes </a:t>
            </a:r>
            <a:r>
              <a:rPr lang="en-US" b="1" dirty="0"/>
              <a:t>0.0083</a:t>
            </a:r>
            <a:r>
              <a:rPr lang="en-US" dirty="0"/>
              <a:t> instead of 0.05. Only p-values below 0.0083 are considered statistically significant after correction.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10F0E2-1518-1E99-E8EF-E3F98822F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540" y="4882515"/>
            <a:ext cx="4327459" cy="1766312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085C7B0-9DE1-2DE9-3387-9086E723A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69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54"/>
    </mc:Choice>
    <mc:Fallback xmlns="">
      <p:transition spd="slow" advTm="52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0D2E-56D5-233D-A717-5EE05657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 : ‘</a:t>
            </a:r>
            <a:r>
              <a:rPr lang="en-US" altLang="zh-CN" dirty="0" err="1"/>
              <a:t>duration_sec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FF2BF2-F39B-F324-A075-942649547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8546" y="2594544"/>
            <a:ext cx="7776193" cy="36578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16B42-F837-E6C2-8A89-2389F43DD3AD}"/>
              </a:ext>
            </a:extLst>
          </p:cNvPr>
          <p:cNvSpPr txBox="1"/>
          <p:nvPr/>
        </p:nvSpPr>
        <p:spPr>
          <a:xfrm>
            <a:off x="8106683" y="1414562"/>
            <a:ext cx="3443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The Control group significantly differs from both PD On-Med and PD </a:t>
            </a:r>
            <a:r>
              <a:rPr lang="en-US" dirty="0" err="1"/>
              <a:t>On-Med+DBS</a:t>
            </a:r>
            <a:r>
              <a:rPr lang="en-US" dirty="0"/>
              <a:t>, suggesting task duration increases in PD patients under treatment.</a:t>
            </a:r>
          </a:p>
          <a:p>
            <a:endParaRPr lang="en-US" dirty="0"/>
          </a:p>
          <a:p>
            <a:r>
              <a:rPr lang="en-US" dirty="0"/>
              <a:t>PD Off-Med does not significantly differ from the Control group or PD On-Med, indicating high variability or milder symptoms in the Off-Med state.</a:t>
            </a:r>
          </a:p>
          <a:p>
            <a:endParaRPr lang="en-US" dirty="0"/>
          </a:p>
          <a:p>
            <a:r>
              <a:rPr lang="en-US" dirty="0"/>
              <a:t>Significant differences between PD subgroups (On-Med vs. DBS, Off-Med vs. DBS) suggest that DBS treatment may influence task performance duration.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605F1-128B-120E-51E6-9700C5D0824A}"/>
              </a:ext>
            </a:extLst>
          </p:cNvPr>
          <p:cNvSpPr txBox="1"/>
          <p:nvPr/>
        </p:nvSpPr>
        <p:spPr>
          <a:xfrm>
            <a:off x="788565" y="1957950"/>
            <a:ext cx="594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duration_sec</a:t>
            </a:r>
            <a:r>
              <a:rPr lang="en-US" dirty="0"/>
              <a:t> represents the time taken to complete a task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7DE9332-BFF1-E059-F6F9-93C0EA7C2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60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5"/>
    </mc:Choice>
    <mc:Fallback xmlns="">
      <p:transition spd="slow" advTm="1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B14E-D873-20F5-0D85-51CA6791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altLang="zh-CN" dirty="0" err="1"/>
              <a:t>pelvis_path_length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CAEF5-9A7F-5675-4768-959B01AF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1988" y="2147049"/>
            <a:ext cx="6089276" cy="1739152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9067BCE-82DC-12D7-CE7E-C80741FC2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81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3"/>
    </mc:Choice>
    <mc:Fallback xmlns="">
      <p:transition spd="slow" advTm="1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DED7-9FE3-FE72-0BCB-4CE8B25A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altLang="zh-CN" dirty="0" err="1"/>
              <a:t>pelvis_peak_speed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77937-7B53-8F08-A882-5D823A36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761" y="1973880"/>
            <a:ext cx="7935495" cy="399278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4A4457-1639-D1C0-FA89-B45D76DDC4CC}"/>
              </a:ext>
            </a:extLst>
          </p:cNvPr>
          <p:cNvSpPr txBox="1"/>
          <p:nvPr/>
        </p:nvSpPr>
        <p:spPr>
          <a:xfrm>
            <a:off x="8388989" y="1388377"/>
            <a:ext cx="34436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All comparisons involving the Control group showed significant differences in </a:t>
            </a:r>
            <a:r>
              <a:rPr lang="en-US" dirty="0" err="1"/>
              <a:t>pelvis_peak_speed</a:t>
            </a:r>
            <a:r>
              <a:rPr lang="en-US" dirty="0"/>
              <a:t>, suggesting this feature is useful in distinguishing Parkinson’s patients from healthy controls.</a:t>
            </a:r>
          </a:p>
          <a:p>
            <a:endParaRPr lang="en-US" dirty="0"/>
          </a:p>
          <a:p>
            <a:r>
              <a:rPr lang="en-US" dirty="0"/>
              <a:t>However, differences between Parkinson’s subgroups (e.g., Off-Med vs. On-Med, On-Med vs. DBS) were not statistically significant, indicating that </a:t>
            </a:r>
            <a:r>
              <a:rPr lang="en-US" dirty="0" err="1"/>
              <a:t>pelvis_peak_speed</a:t>
            </a:r>
            <a:r>
              <a:rPr lang="en-US" dirty="0"/>
              <a:t> may not clearly separate those treatment conditions.</a:t>
            </a:r>
          </a:p>
          <a:p>
            <a:endParaRPr lang="en-US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4B5DA8C9-92B2-0C36-31A2-3AB20EBC9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0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3"/>
    </mc:Choice>
    <mc:Fallback xmlns="">
      <p:transition spd="slow" advTm="1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E96C-6648-39A9-3D60-65396EBB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altLang="zh-CN" dirty="0" err="1"/>
              <a:t>pelvis_avg_accel_mag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42817-769F-F235-C9E6-FC95C0E83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39" y="2678202"/>
            <a:ext cx="7630542" cy="33555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D342F-BF77-0B84-F492-573D89CFA2BC}"/>
              </a:ext>
            </a:extLst>
          </p:cNvPr>
          <p:cNvSpPr txBox="1"/>
          <p:nvPr/>
        </p:nvSpPr>
        <p:spPr>
          <a:xfrm>
            <a:off x="8292516" y="1514212"/>
            <a:ext cx="3443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Control vs. PD On-Med and Control vs. PD </a:t>
            </a:r>
            <a:r>
              <a:rPr lang="en-US" dirty="0" err="1"/>
              <a:t>On-Med+DBS</a:t>
            </a:r>
            <a:r>
              <a:rPr lang="en-US" dirty="0"/>
              <a:t> are significantly different, suggesting </a:t>
            </a:r>
            <a:r>
              <a:rPr lang="en-US" dirty="0" err="1"/>
              <a:t>pelvis_avg_accel_mag</a:t>
            </a:r>
            <a:r>
              <a:rPr lang="en-US" dirty="0"/>
              <a:t> can distinguish between healthy controls and treated PD patients.</a:t>
            </a:r>
          </a:p>
          <a:p>
            <a:endParaRPr lang="en-US" dirty="0"/>
          </a:p>
          <a:p>
            <a:r>
              <a:rPr lang="en-US" dirty="0"/>
              <a:t>No significant differences were found between Parkinson's subgroups, even after medication or DBS, implying limited sensitivity of this feature to treatment conditions.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43B1F-0D7A-8CC4-9677-55FCD2E58A14}"/>
              </a:ext>
            </a:extLst>
          </p:cNvPr>
          <p:cNvSpPr txBox="1"/>
          <p:nvPr/>
        </p:nvSpPr>
        <p:spPr>
          <a:xfrm>
            <a:off x="426440" y="1900106"/>
            <a:ext cx="763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pelvis_avg_accel_mag</a:t>
            </a:r>
            <a:r>
              <a:rPr lang="en-US" dirty="0"/>
              <a:t> stands for:</a:t>
            </a:r>
          </a:p>
          <a:p>
            <a:r>
              <a:rPr lang="en-US" dirty="0"/>
              <a:t>Average acceleration magnitude at the pelvis during a movement or activity.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2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344B-C4BB-ECE3-2693-90D92B1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Statistically Significant </a:t>
            </a:r>
            <a:r>
              <a:rPr lang="en-US" altLang="zh-CN" dirty="0"/>
              <a:t>Results: ‘</a:t>
            </a:r>
            <a:r>
              <a:rPr lang="en-US" altLang="zh-CN" dirty="0" err="1"/>
              <a:t>pelvis_avg_jerk_mag</a:t>
            </a:r>
            <a:r>
              <a:rPr lang="en-US" altLang="zh-CN" dirty="0"/>
              <a:t>’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C426C-ABB0-D056-F41D-50A7711B4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90" y="2847776"/>
            <a:ext cx="7118235" cy="3322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BD2BF-F3C7-0CD5-D96B-698D42579C88}"/>
              </a:ext>
            </a:extLst>
          </p:cNvPr>
          <p:cNvSpPr txBox="1"/>
          <p:nvPr/>
        </p:nvSpPr>
        <p:spPr>
          <a:xfrm>
            <a:off x="7969540" y="1690688"/>
            <a:ext cx="3443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r>
              <a:rPr lang="en-US" dirty="0"/>
              <a:t>There are significant differences between the Control group and both PD On-Med and PD </a:t>
            </a:r>
            <a:r>
              <a:rPr lang="en-US" dirty="0" err="1"/>
              <a:t>On-Med+DBS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there are no significant differences between Parkinson’s subgroups, suggesting that </a:t>
            </a:r>
            <a:r>
              <a:rPr lang="en-US" dirty="0" err="1"/>
              <a:t>pelvis_avg_jerk_mag</a:t>
            </a:r>
            <a:r>
              <a:rPr lang="en-US" dirty="0"/>
              <a:t> may be more effective at distinguishing PD vs. healthy controls than differentiating treatment conditions within PD.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0E5FC-E46E-9A1A-8C99-FB597521FD54}"/>
              </a:ext>
            </a:extLst>
          </p:cNvPr>
          <p:cNvSpPr txBox="1"/>
          <p:nvPr/>
        </p:nvSpPr>
        <p:spPr>
          <a:xfrm>
            <a:off x="54662" y="1757494"/>
            <a:ext cx="775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Jerk is the derivative of acceleration (i.e., how quickly acceleration is changing).</a:t>
            </a:r>
          </a:p>
          <a:p>
            <a:r>
              <a:rPr lang="en-US" dirty="0" err="1"/>
              <a:t>pelvis_avg_jerk_mag</a:t>
            </a:r>
            <a:r>
              <a:rPr lang="en-US" dirty="0"/>
              <a:t> is the average magnitude of jerk at the pelvis over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3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1534</Words>
  <Application>Microsoft Office PowerPoint</Application>
  <PresentationFormat>Widescreen</PresentationFormat>
  <Paragraphs>108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Unicode MS</vt:lpstr>
      <vt:lpstr>Aptos</vt:lpstr>
      <vt:lpstr>Aptos Display</vt:lpstr>
      <vt:lpstr>Arial</vt:lpstr>
      <vt:lpstr>Office Theme</vt:lpstr>
      <vt:lpstr>06/19</vt:lpstr>
      <vt:lpstr>Subdata : 90 degree pivot turn</vt:lpstr>
      <vt:lpstr>Kruskal-Wallis Test on 2D FEATURES</vt:lpstr>
      <vt:lpstr>Statistically Significant Results : ‘duration_sec’</vt:lpstr>
      <vt:lpstr>Statistically Significant Results : ‘duration_sec’</vt:lpstr>
      <vt:lpstr>Statistically Significant Results: ‘pelvis_path_length’</vt:lpstr>
      <vt:lpstr>Statistically Significant Results: ‘pelvis_peak_speed’</vt:lpstr>
      <vt:lpstr>Statistically Significant Results: ‘pelvis_avg_accel_mag’</vt:lpstr>
      <vt:lpstr>Statistically Significant Results: ‘pelvis_avg_jerk_mag’</vt:lpstr>
      <vt:lpstr>Statistically Significant Results: ‘trunk_total_rotation_deg’</vt:lpstr>
      <vt:lpstr>Statistically Significant Results: ‘trunk_avg_ang_vel ’</vt:lpstr>
      <vt:lpstr>Statistically Significant Results: ‘trunk_peak_ang_vel ’</vt:lpstr>
      <vt:lpstr>Model Summary: Final 4-Class Random Forest (2D Features)</vt:lpstr>
      <vt:lpstr>Model Summary: Final 4-Class Random Forest (2D Features)</vt:lpstr>
      <vt:lpstr>Binary Model: PD On-Med vs. PD Off-Med (No DBS) using 2D Features </vt:lpstr>
      <vt:lpstr>Feature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Qian, Kaiyang</dc:creator>
  <cp:lastModifiedBy>Qian, Kaiyang</cp:lastModifiedBy>
  <cp:revision>1</cp:revision>
  <dcterms:created xsi:type="dcterms:W3CDTF">2025-06-19T03:01:37Z</dcterms:created>
  <dcterms:modified xsi:type="dcterms:W3CDTF">2025-10-21T03:13:22Z</dcterms:modified>
</cp:coreProperties>
</file>